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irou" charset="1" panose="00000500000000000000"/>
      <p:regular r:id="rId19"/>
    </p:embeddedFont>
    <p:embeddedFont>
      <p:font typeface="Arial Unicode" charset="1" panose="020B0604020202020204"/>
      <p:regular r:id="rId20"/>
    </p:embeddedFont>
    <p:embeddedFont>
      <p:font typeface="Arial Unicode Bold" charset="1" panose="020B0704020202020204"/>
      <p:regular r:id="rId21"/>
    </p:embeddedFont>
    <p:embeddedFont>
      <p:font typeface="Archivo Black" charset="1" panose="020B0A03020202020B04"/>
      <p:regular r:id="rId22"/>
    </p:embeddedFont>
    <p:embeddedFont>
      <p:font typeface="League Spartan" charset="1" panose="00000800000000000000"/>
      <p:regular r:id="rId23"/>
    </p:embeddedFont>
    <p:embeddedFont>
      <p:font typeface="Old Standard" charset="1" panose="02040503050505020303"/>
      <p:regular r:id="rId24"/>
    </p:embeddedFont>
    <p:embeddedFont>
      <p:font typeface="Shrikhand" charset="1" panose="02000000000000000000"/>
      <p:regular r:id="rId25"/>
    </p:embeddedFont>
    <p:embeddedFont>
      <p:font typeface="Alegreya SC Bold" charset="1" panose="0200050305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https://estn.ump.ma" TargetMode="External" Type="http://schemas.openxmlformats.org/officeDocument/2006/relationships/hyperlink"/><Relationship Id="rId15" Target="https://estn.ump.ma" TargetMode="External" Type="http://schemas.openxmlformats.org/officeDocument/2006/relationships/hyperlink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https://laravel.com/docs" TargetMode="External" Type="http://schemas.openxmlformats.org/officeDocument/2006/relationships/hyperlink"/><Relationship Id="rId5" Target="https://laravel.com/docs" TargetMode="External" Type="http://schemas.openxmlformats.org/officeDocument/2006/relationships/hyperlink"/><Relationship Id="rId6" Target="https://tailwindcss.com/docs" TargetMode="External" Type="http://schemas.openxmlformats.org/officeDocument/2006/relationships/hyperlink"/><Relationship Id="rId7" Target="https://grafikart.fr/tutoriels/laravel" TargetMode="External" Type="http://schemas.openxmlformats.org/officeDocument/2006/relationships/hyperlink"/><Relationship Id="rId8" Target="https://github.com/topics/laravel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2190284"/>
            <a:ext cx="9813429" cy="351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>
                <a:solidFill>
                  <a:srgbClr val="FFFFFF"/>
                </a:solidFill>
                <a:latin typeface="Pirou"/>
                <a:ea typeface="Pirou"/>
                <a:cs typeface="Pirou"/>
                <a:sym typeface="Pirou"/>
              </a:rPr>
              <a:t>Projet Fin de module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9360" y="1658160"/>
            <a:ext cx="5523118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DÉVELOPPEMENT WEB AVANCÉ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1313" y="8960611"/>
            <a:ext cx="10793269" cy="29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403" spc="6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DevProfile - Application de génération de CV pour développeurs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6834" y="6865966"/>
            <a:ext cx="5936808" cy="143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Filière : Ingénierie Logicielle et Cybersécurité (ILCS) </a:t>
            </a:r>
          </a:p>
          <a:p>
            <a:pPr algn="just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Encadrer par :  RABHI Ouzayr</a:t>
            </a:r>
          </a:p>
          <a:p>
            <a:pPr algn="just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Présenté et réaliser par : Fatima Zzahrae Astitou et Khadija El Achhab</a:t>
            </a:r>
          </a:p>
          <a:p>
            <a:pPr algn="just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Première année, Semestre S2  </a:t>
            </a:r>
          </a:p>
          <a:p>
            <a:pPr algn="just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Année universitaire : 2024/2025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563191" y="1376890"/>
            <a:ext cx="3308714" cy="2973655"/>
          </a:xfrm>
          <a:custGeom>
            <a:avLst/>
            <a:gdLst/>
            <a:ahLst/>
            <a:cxnLst/>
            <a:rect r="r" b="b" t="t" l="l"/>
            <a:pathLst>
              <a:path h="2973655" w="3308714">
                <a:moveTo>
                  <a:pt x="0" y="0"/>
                </a:moveTo>
                <a:lnTo>
                  <a:pt x="3308714" y="0"/>
                </a:lnTo>
                <a:lnTo>
                  <a:pt x="3308714" y="2973654"/>
                </a:lnTo>
                <a:lnTo>
                  <a:pt x="0" y="2973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86310" y="6997845"/>
            <a:ext cx="3576639" cy="3289155"/>
          </a:xfrm>
          <a:custGeom>
            <a:avLst/>
            <a:gdLst/>
            <a:ahLst/>
            <a:cxnLst/>
            <a:rect r="r" b="b" t="t" l="l"/>
            <a:pathLst>
              <a:path h="3289155" w="3576639">
                <a:moveTo>
                  <a:pt x="0" y="0"/>
                </a:moveTo>
                <a:lnTo>
                  <a:pt x="3576639" y="0"/>
                </a:lnTo>
                <a:lnTo>
                  <a:pt x="3576639" y="3289155"/>
                </a:lnTo>
                <a:lnTo>
                  <a:pt x="0" y="3289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4562" y="0"/>
            <a:ext cx="5486435" cy="10287000"/>
            <a:chOff x="0" y="0"/>
            <a:chExt cx="7315247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7315247" cy="13716000"/>
            </a:xfrm>
            <a:prstGeom prst="rect">
              <a:avLst/>
            </a:prstGeom>
            <a:gradFill rotWithShape="true">
              <a:gsLst>
                <a:gs pos="0">
                  <a:srgbClr val="0098CF">
                    <a:alpha val="100000"/>
                  </a:srgbClr>
                </a:gs>
                <a:gs pos="25000">
                  <a:srgbClr val="B876E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75000">
                  <a:srgbClr val="B876E6">
                    <a:alpha val="100000"/>
                  </a:srgbClr>
                </a:gs>
                <a:gs pos="100000">
                  <a:srgbClr val="0097CF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41545" y="3119088"/>
            <a:ext cx="7886304" cy="241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Améliorations futures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1534" y="6549256"/>
            <a:ext cx="4844512" cy="276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4"/>
              </a:lnSpc>
            </a:pPr>
          </a:p>
          <a:p>
            <a:pPr algn="l">
              <a:lnSpc>
                <a:spcPts val="1834"/>
              </a:lnSpc>
            </a:pPr>
          </a:p>
          <a:p>
            <a:pPr algn="l" marL="408417" indent="-204208" lvl="1">
              <a:lnSpc>
                <a:spcPts val="1834"/>
              </a:lnSpc>
              <a:buFont typeface="Arial"/>
              <a:buChar char="•"/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Interface utilisateur: Améliorations UX/UI</a:t>
            </a:r>
          </a:p>
          <a:p>
            <a:pPr algn="l" marL="408417" indent="-204208" lvl="1">
              <a:lnSpc>
                <a:spcPts val="1834"/>
              </a:lnSpc>
              <a:buFont typeface="Arial"/>
              <a:buChar char="•"/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Fonctionnalités supplémentaires:</a:t>
            </a:r>
          </a:p>
          <a:p>
            <a:pPr algn="l" marL="816834" indent="-272278" lvl="2">
              <a:lnSpc>
                <a:spcPts val="1834"/>
              </a:lnSpc>
              <a:buFont typeface="Arial"/>
              <a:buChar char="⚬"/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Téléchargement de photo de profil</a:t>
            </a:r>
          </a:p>
          <a:p>
            <a:pPr algn="l" marL="816834" indent="-272278" lvl="2">
              <a:lnSpc>
                <a:spcPts val="1834"/>
              </a:lnSpc>
              <a:buFont typeface="Arial"/>
              <a:buChar char="⚬"/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Partage sur les réseaux sociaux</a:t>
            </a:r>
          </a:p>
          <a:p>
            <a:pPr algn="l" marL="816834" indent="-272278" lvl="2">
              <a:lnSpc>
                <a:spcPts val="1834"/>
              </a:lnSpc>
              <a:buFont typeface="Arial"/>
              <a:buChar char="⚬"/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Thèmes de CV personnalisables</a:t>
            </a:r>
          </a:p>
          <a:p>
            <a:pPr algn="l" marL="408417" indent="-204208" lvl="1">
              <a:lnSpc>
                <a:spcPts val="1834"/>
              </a:lnSpc>
              <a:buFont typeface="Arial"/>
              <a:buChar char="•"/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Optimisations:</a:t>
            </a:r>
          </a:p>
          <a:p>
            <a:pPr algn="l" marL="816834" indent="-272278" lvl="2">
              <a:lnSpc>
                <a:spcPts val="1834"/>
              </a:lnSpc>
              <a:buFont typeface="Arial"/>
              <a:buChar char="⚬"/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Cache pour les profils populaires</a:t>
            </a:r>
          </a:p>
          <a:p>
            <a:pPr algn="l" marL="816834" indent="-272278" lvl="2">
              <a:lnSpc>
                <a:spcPts val="1834"/>
              </a:lnSpc>
              <a:buFont typeface="Arial"/>
              <a:buChar char="⚬"/>
            </a:pPr>
            <a:r>
              <a:rPr lang="en-US" sz="18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Prévisualisation du CV avant téléchargement</a:t>
            </a:r>
          </a:p>
          <a:p>
            <a:pPr algn="l">
              <a:lnSpc>
                <a:spcPts val="183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50651" y="1352501"/>
            <a:ext cx="336829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 b="true">
                <a:solidFill>
                  <a:srgbClr val="FE2E21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5912" y="-369737"/>
            <a:ext cx="6510323" cy="11026475"/>
            <a:chOff x="0" y="0"/>
            <a:chExt cx="8680431" cy="14701966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8680431" cy="14701966"/>
            </a:xfrm>
            <a:prstGeom prst="rect">
              <a:avLst/>
            </a:pr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565656" y="2460916"/>
            <a:ext cx="11850641" cy="6797384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630" t="0" r="-56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356317" y="651956"/>
            <a:ext cx="5055339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6000" spc="-378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46049" y="3453704"/>
            <a:ext cx="6017983" cy="120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3"/>
              </a:lnSpc>
            </a:pPr>
            <a:r>
              <a:rPr lang="en-US" sz="19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Nous tenons à remercier :</a:t>
            </a:r>
          </a:p>
          <a:p>
            <a:pPr algn="l">
              <a:lnSpc>
                <a:spcPts val="1903"/>
              </a:lnSpc>
            </a:pPr>
          </a:p>
          <a:p>
            <a:pPr algn="l">
              <a:lnSpc>
                <a:spcPts val="1903"/>
              </a:lnSpc>
            </a:pPr>
            <a:r>
              <a:rPr lang="en-US" sz="19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MONSIEUR RABHI Ouzayr pour son encadrement précieux, ses conseils éclairés et son soutien tout au long de ce projet.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0730" y="6562110"/>
            <a:ext cx="3718294" cy="33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0449" indent="-300224" lvl="1">
              <a:lnSpc>
                <a:spcPts val="2447"/>
              </a:lnSpc>
              <a:buFont typeface="Arial"/>
              <a:buChar char="•"/>
            </a:pPr>
            <a:r>
              <a:rPr lang="en-US" b="true" sz="2781" spc="-175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Objectifs atteints: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0730" y="7212998"/>
            <a:ext cx="3220536" cy="148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715" indent="-183858" lvl="1">
              <a:lnSpc>
                <a:spcPts val="1703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Application fonctionnelle respectant le cahier des charges</a:t>
            </a:r>
          </a:p>
          <a:p>
            <a:pPr algn="l" marL="367715" indent="-183858" lvl="1">
              <a:lnSpc>
                <a:spcPts val="1703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Interface utilisateur intuitive</a:t>
            </a:r>
          </a:p>
          <a:p>
            <a:pPr algn="l" marL="367715" indent="-183858" lvl="1">
              <a:lnSpc>
                <a:spcPts val="1703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Système fiable de génération de CV</a:t>
            </a:r>
          </a:p>
          <a:p>
            <a:pPr algn="l">
              <a:lnSpc>
                <a:spcPts val="170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854838" y="6562110"/>
            <a:ext cx="4433162" cy="33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0449" indent="-300224" lvl="1">
              <a:lnSpc>
                <a:spcPts val="2447"/>
              </a:lnSpc>
              <a:buFont typeface="Arial"/>
              <a:buChar char="•"/>
            </a:pPr>
            <a:r>
              <a:rPr lang="en-US" b="true" sz="2781" spc="-175">
                <a:solidFill>
                  <a:srgbClr val="A5F7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Compétences acquises: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78185" y="7212998"/>
            <a:ext cx="3220536" cy="127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715" indent="-183858" lvl="1">
              <a:lnSpc>
                <a:spcPts val="1703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Maîtrise de Laravel et de l'architecture MVC</a:t>
            </a:r>
          </a:p>
          <a:p>
            <a:pPr algn="l" marL="367715" indent="-183858" lvl="1">
              <a:lnSpc>
                <a:spcPts val="1703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Utilisation de librairies tierces (DomPDF)</a:t>
            </a:r>
          </a:p>
          <a:p>
            <a:pPr algn="l" marL="367715" indent="-183858" lvl="1">
              <a:lnSpc>
                <a:spcPts val="1703"/>
              </a:lnSpc>
              <a:buFont typeface="Arial"/>
              <a:buChar char="•"/>
            </a:pPr>
            <a:r>
              <a:rPr lang="en-US" sz="1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Gestion de projet en binôme</a:t>
            </a:r>
          </a:p>
          <a:p>
            <a:pPr algn="l">
              <a:lnSpc>
                <a:spcPts val="170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658997" y="2128815"/>
            <a:ext cx="3718294" cy="33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0449" indent="-300224" lvl="1">
              <a:lnSpc>
                <a:spcPts val="2447"/>
              </a:lnSpc>
              <a:buFont typeface="Arial"/>
              <a:buChar char="•"/>
            </a:pPr>
            <a:r>
              <a:rPr lang="en-US" b="true" sz="2781" spc="-175">
                <a:solidFill>
                  <a:srgbClr val="8B130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Remerciements: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95203" y="6119641"/>
            <a:ext cx="577789" cy="577789"/>
          </a:xfrm>
          <a:custGeom>
            <a:avLst/>
            <a:gdLst/>
            <a:ahLst/>
            <a:cxnLst/>
            <a:rect r="r" b="b" t="t" l="l"/>
            <a:pathLst>
              <a:path h="577789" w="577789">
                <a:moveTo>
                  <a:pt x="0" y="0"/>
                </a:moveTo>
                <a:lnTo>
                  <a:pt x="577788" y="0"/>
                </a:lnTo>
                <a:lnTo>
                  <a:pt x="577788" y="577789"/>
                </a:lnTo>
                <a:lnTo>
                  <a:pt x="0" y="577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5203" y="8071220"/>
            <a:ext cx="577789" cy="577789"/>
          </a:xfrm>
          <a:custGeom>
            <a:avLst/>
            <a:gdLst/>
            <a:ahLst/>
            <a:cxnLst/>
            <a:rect r="r" b="b" t="t" l="l"/>
            <a:pathLst>
              <a:path h="577789" w="577789">
                <a:moveTo>
                  <a:pt x="0" y="0"/>
                </a:moveTo>
                <a:lnTo>
                  <a:pt x="577788" y="0"/>
                </a:lnTo>
                <a:lnTo>
                  <a:pt x="577788" y="577789"/>
                </a:lnTo>
                <a:lnTo>
                  <a:pt x="0" y="57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8887" y="7149696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4"/>
                </a:lnTo>
                <a:lnTo>
                  <a:pt x="0" y="3458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361385" y="4902020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7315200" y="0"/>
                </a:moveTo>
                <a:lnTo>
                  <a:pt x="0" y="0"/>
                </a:lnTo>
                <a:lnTo>
                  <a:pt x="0" y="3458094"/>
                </a:lnTo>
                <a:lnTo>
                  <a:pt x="7315200" y="345809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520327" y="-478418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7315200" y="0"/>
                </a:moveTo>
                <a:lnTo>
                  <a:pt x="0" y="0"/>
                </a:lnTo>
                <a:lnTo>
                  <a:pt x="0" y="3458094"/>
                </a:lnTo>
                <a:lnTo>
                  <a:pt x="7315200" y="345809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3005" y="687020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5203" y="5141802"/>
            <a:ext cx="577789" cy="577789"/>
          </a:xfrm>
          <a:custGeom>
            <a:avLst/>
            <a:gdLst/>
            <a:ahLst/>
            <a:cxnLst/>
            <a:rect r="r" b="b" t="t" l="l"/>
            <a:pathLst>
              <a:path h="577789" w="577789">
                <a:moveTo>
                  <a:pt x="0" y="0"/>
                </a:moveTo>
                <a:lnTo>
                  <a:pt x="577788" y="0"/>
                </a:lnTo>
                <a:lnTo>
                  <a:pt x="577788" y="577789"/>
                </a:lnTo>
                <a:lnTo>
                  <a:pt x="0" y="577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78673" y="1878394"/>
            <a:ext cx="5594105" cy="14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32924" y="6233106"/>
            <a:ext cx="8349211" cy="40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6"/>
              </a:lnSpc>
            </a:pPr>
            <a:r>
              <a:rPr lang="en-US" sz="308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KHADIJA.ELACHHAB.ESTN24@ump.ac.ma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32924" y="7206846"/>
            <a:ext cx="10199272" cy="40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6"/>
              </a:lnSpc>
            </a:pPr>
            <a:r>
              <a:rPr lang="en-US" sz="308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Ingénierie Logicielle et Cybersécurité (ILCS)</a:t>
            </a:r>
            <a:r>
              <a:rPr lang="en-US" sz="308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32924" y="8184685"/>
            <a:ext cx="8226376" cy="79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6"/>
              </a:lnSpc>
            </a:pPr>
            <a:r>
              <a:rPr lang="en-US" sz="3086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  <a:hlinkClick r:id="rId14" tooltip="https://estn.ump.ma"/>
              </a:rPr>
              <a:t>Ecole Supérieure de Technologie de</a:t>
            </a:r>
            <a:r>
              <a:rPr lang="en-US" sz="3086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  <a:hlinkClick r:id="rId15" tooltip="https://estn.ump.ma"/>
              </a:rPr>
              <a:t> Nador</a:t>
            </a:r>
          </a:p>
          <a:p>
            <a:pPr algn="l">
              <a:lnSpc>
                <a:spcPts val="308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032924" y="5255267"/>
            <a:ext cx="9455638" cy="79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6"/>
              </a:lnSpc>
            </a:pPr>
            <a:r>
              <a:rPr lang="en-US" sz="308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FATIMAZZAHRAE.ASTITOU.ESTN24@ump.ac.ma</a:t>
            </a:r>
          </a:p>
          <a:p>
            <a:pPr algn="l">
              <a:lnSpc>
                <a:spcPts val="308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7995203" y="7097480"/>
            <a:ext cx="577789" cy="57778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052438" y="7154715"/>
            <a:ext cx="463319" cy="463319"/>
          </a:xfrm>
          <a:custGeom>
            <a:avLst/>
            <a:gdLst/>
            <a:ahLst/>
            <a:cxnLst/>
            <a:rect r="r" b="b" t="t" l="l"/>
            <a:pathLst>
              <a:path h="463319" w="463319">
                <a:moveTo>
                  <a:pt x="0" y="0"/>
                </a:moveTo>
                <a:lnTo>
                  <a:pt x="463318" y="0"/>
                </a:lnTo>
                <a:lnTo>
                  <a:pt x="463318" y="463319"/>
                </a:lnTo>
                <a:lnTo>
                  <a:pt x="0" y="4633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52438" y="7154715"/>
            <a:ext cx="463319" cy="463319"/>
          </a:xfrm>
          <a:custGeom>
            <a:avLst/>
            <a:gdLst/>
            <a:ahLst/>
            <a:cxnLst/>
            <a:rect r="r" b="b" t="t" l="l"/>
            <a:pathLst>
              <a:path h="463319" w="463319">
                <a:moveTo>
                  <a:pt x="0" y="0"/>
                </a:moveTo>
                <a:lnTo>
                  <a:pt x="463318" y="0"/>
                </a:lnTo>
                <a:lnTo>
                  <a:pt x="463318" y="463319"/>
                </a:lnTo>
                <a:lnTo>
                  <a:pt x="0" y="4633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1980" y="5556008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957600" y="400050"/>
            <a:ext cx="10372799" cy="529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b="true" sz="1312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MERCI BEAUCOUP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79974" y="5565533"/>
            <a:ext cx="4539189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3000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  <a:hlinkClick r:id="rId4" tooltip="https://laravel.com/docs"/>
              </a:rPr>
              <a:t>L</a:t>
            </a:r>
            <a:r>
              <a:rPr lang="en-US" sz="3000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  <a:hlinkClick r:id="rId5" tooltip="https://laravel.com/docs"/>
              </a:rPr>
              <a:t>aravel Documentation</a:t>
            </a:r>
          </a:p>
          <a:p>
            <a:pPr algn="just">
              <a:lnSpc>
                <a:spcPts val="3000"/>
              </a:lnSpc>
            </a:pPr>
            <a:r>
              <a:rPr lang="en-US" sz="3000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3000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  <a:hlinkClick r:id="rId6" tooltip="https://tailwindcss.com/docs"/>
              </a:rPr>
              <a:t>Tailwind CSS</a:t>
            </a:r>
          </a:p>
          <a:p>
            <a:pPr algn="just">
              <a:lnSpc>
                <a:spcPts val="3000"/>
              </a:lnSpc>
            </a:pPr>
            <a:r>
              <a:rPr lang="en-US" sz="3000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3000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  <a:hlinkClick r:id="rId7" tooltip="https://grafikart.fr/tutoriels/laravel"/>
              </a:rPr>
              <a:t>Tuto Laravel en Français</a:t>
            </a:r>
            <a:r>
              <a:rPr lang="en-US" sz="3000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</a:p>
          <a:p>
            <a:pPr algn="just">
              <a:lnSpc>
                <a:spcPts val="3000"/>
              </a:lnSpc>
            </a:pPr>
            <a:r>
              <a:rPr lang="en-US" sz="3000" u="sng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  <a:hlinkClick r:id="rId8" tooltip="https://github.com/topics/laravel"/>
              </a:rPr>
              <a:t>GitHub : Projets Laravel Open-Source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063769" y="5508383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135015" y="4411349"/>
            <a:ext cx="6017969" cy="63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56BEAC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Ressources pour la rédaction de la présentation- Projet DevProfile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646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22622" y="1710407"/>
            <a:ext cx="2180311" cy="21803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6975" t="0" r="-26975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4840862" y="6307837"/>
            <a:ext cx="2180311" cy="21803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944" t="0" r="-5944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5697384" y="570752"/>
            <a:ext cx="6893232" cy="7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b="true" sz="6564" spc="-41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Table des matières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056301" y="1710407"/>
            <a:ext cx="8040392" cy="646031"/>
            <a:chOff x="0" y="0"/>
            <a:chExt cx="10720523" cy="86137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Introduction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89168"/>
              <a:ext cx="676025" cy="672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6"/>
                </a:lnSpc>
              </a:pPr>
              <a:r>
                <a:rPr lang="en-US" sz="36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056301" y="2516113"/>
            <a:ext cx="8040392" cy="646161"/>
            <a:chOff x="0" y="0"/>
            <a:chExt cx="10720523" cy="86154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Fonctionnalités principales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8693"/>
              <a:ext cx="676025" cy="66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365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033800" y="3324199"/>
            <a:ext cx="8040392" cy="646161"/>
            <a:chOff x="0" y="0"/>
            <a:chExt cx="10720523" cy="86154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Architecture du projet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98693"/>
              <a:ext cx="676025" cy="66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3650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056301" y="4132285"/>
            <a:ext cx="8040392" cy="646161"/>
            <a:chOff x="0" y="0"/>
            <a:chExt cx="10720523" cy="861548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Architecture du projet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98693"/>
              <a:ext cx="676025" cy="66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365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056301" y="4824939"/>
            <a:ext cx="8040392" cy="646031"/>
            <a:chOff x="0" y="0"/>
            <a:chExt cx="10720523" cy="86137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Choix techniques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89168"/>
              <a:ext cx="676025" cy="672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6"/>
                </a:lnSpc>
              </a:pPr>
              <a:r>
                <a:rPr lang="en-US" sz="36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5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056301" y="5632896"/>
            <a:ext cx="8040392" cy="646161"/>
            <a:chOff x="0" y="0"/>
            <a:chExt cx="10720523" cy="861548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Démonstration du code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98693"/>
              <a:ext cx="676025" cy="66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365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6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033800" y="6440982"/>
            <a:ext cx="8040392" cy="646161"/>
            <a:chOff x="0" y="0"/>
            <a:chExt cx="10720523" cy="861548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Démonstration de l'application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198693"/>
              <a:ext cx="676025" cy="66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3650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7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033800" y="7249068"/>
            <a:ext cx="8040392" cy="646161"/>
            <a:chOff x="0" y="0"/>
            <a:chExt cx="10720523" cy="861548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Défis rencontrés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98693"/>
              <a:ext cx="676025" cy="66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365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8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033800" y="7942855"/>
            <a:ext cx="8040392" cy="646161"/>
            <a:chOff x="0" y="0"/>
            <a:chExt cx="10720523" cy="861548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Améliorations futures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198693"/>
              <a:ext cx="676025" cy="66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3650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9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898793" y="8589016"/>
            <a:ext cx="8490414" cy="646161"/>
            <a:chOff x="0" y="0"/>
            <a:chExt cx="11320552" cy="861548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1093146" y="47625"/>
              <a:ext cx="10227406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Conclusion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198693"/>
              <a:ext cx="713862" cy="66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0"/>
                </a:lnSpc>
              </a:pPr>
              <a:r>
                <a:rPr lang="en-US" sz="3650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0736" y="-769665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5283" y="1596689"/>
            <a:ext cx="9497433" cy="14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11590" spc="-73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51353"/>
            <a:ext cx="18907930" cy="35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3"/>
              </a:lnSpc>
            </a:pPr>
            <a:r>
              <a:rPr lang="en-US" sz="2970" spc="-187">
                <a:solidFill>
                  <a:srgbClr val="B8B8B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Objectif du projet--Problématique à résoudre--Présentation rapide de Laravel et des technologies utilisées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7600" y="3381347"/>
            <a:ext cx="3660365" cy="282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39"/>
              </a:lnSpc>
            </a:pPr>
            <a:r>
              <a:rPr lang="en-US" sz="23226" spc="-1463" b="true">
                <a:solidFill>
                  <a:srgbClr val="FE2E21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928174"/>
            <a:ext cx="18907930" cy="35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3"/>
              </a:lnSpc>
            </a:pPr>
            <a:r>
              <a:rPr lang="en-US" sz="2970" spc="-187">
                <a:solidFill>
                  <a:srgbClr val="B8B8B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Objectif du projet--Problématique à résoudre--Présentation rapide de Laravel et des technologies utilisées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95283" y="4993577"/>
            <a:ext cx="10789865" cy="379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Objectif du projet :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Développer une application web permettant aux développeurs de créer un profil professionnel et de générer un CV au format PDF de manière intuitive et efficace.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Problématique :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Comment faciliter la création et le partage de profils professionnels pour les développeurs tout en garantissant une expérience utilisateur fluide et sécurisée ?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Approche :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Utiliser le framework Laravel pour créer rapidement une application robuste avec peu de code, en exploitant ses fonctionnalités clés comme l’authentification (Breeze), les relations Eloquent (One-to-Many), et la génération de PDF (DomPDF).</a:t>
            </a:r>
          </a:p>
          <a:p>
            <a:pPr algn="l">
              <a:lnSpc>
                <a:spcPts val="230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54165" y="1197278"/>
            <a:ext cx="12440035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Fonctionnalités principales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71707" y="3326160"/>
            <a:ext cx="6516293" cy="87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Système d'authentification: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Inscription et connexion via Laravel Breeze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Sécurisation des routes avec middleware auth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7600" y="3381347"/>
            <a:ext cx="3660365" cy="280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 b="true">
                <a:solidFill>
                  <a:srgbClr val="FE2E21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47805" y="4493336"/>
            <a:ext cx="7804231" cy="116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Profil utilisateur: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Modification des informations personnelles (nom, email, titre, bio)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Profil public accessible via URL unique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23902" y="5660512"/>
            <a:ext cx="6784071" cy="87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Gestion des projets: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Création, modification et suppression de projets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Affichage sur le profil public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669" y="6718462"/>
            <a:ext cx="6784071" cy="87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Gestion des compétences: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Ajout et suppression de compétences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Affichage sur le profil public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669" y="8380650"/>
            <a:ext cx="6784071" cy="87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Génération de CV: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Export PDF via Laravel DomPDF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Design propre et professionnel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4165" y="1197278"/>
            <a:ext cx="12440035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Fonctionnalités principales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49521" y="1197278"/>
            <a:ext cx="10849164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Architecture du projet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46250" y="4580850"/>
            <a:ext cx="10252435" cy="116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Modèles: User, Project, Skill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Contrôleurs: DashboardController, ProfileController, ProjectController, SkillController, PDFController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Vues: Blade templates + Tailwind CSS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7600" y="3381347"/>
            <a:ext cx="336829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 b="true">
                <a:solidFill>
                  <a:srgbClr val="FE2E21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49521" y="1197278"/>
            <a:ext cx="10849164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Architecture du projet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2628" y="4002364"/>
            <a:ext cx="3251101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A5F7FF"/>
                </a:solidFill>
                <a:latin typeface="Shrikhand"/>
                <a:ea typeface="Shrikhand"/>
                <a:cs typeface="Shrikhand"/>
                <a:sym typeface="Shrikhand"/>
              </a:rPr>
              <a:t>Structure MVC: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6250" y="6902138"/>
            <a:ext cx="10252435" cy="5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Tables: users, projects, skills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Migrati</a:t>
            </a: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ons Laravel pour la création et modification des tables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12628" y="6142677"/>
            <a:ext cx="3476625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6CE5E8"/>
                </a:solidFill>
                <a:latin typeface="Shrikhand"/>
                <a:ea typeface="Shrikhand"/>
                <a:cs typeface="Shrikhand"/>
                <a:sym typeface="Shrikhand"/>
              </a:rPr>
              <a:t>Bas</a:t>
            </a:r>
            <a:r>
              <a:rPr lang="en-US" sz="3099">
                <a:solidFill>
                  <a:srgbClr val="6CE5E8"/>
                </a:solidFill>
                <a:latin typeface="Shrikhand"/>
                <a:ea typeface="Shrikhand"/>
                <a:cs typeface="Shrikhand"/>
                <a:sym typeface="Shrikhand"/>
              </a:rPr>
              <a:t>e de données: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656366">
                    <a:alpha val="100000"/>
                  </a:srgbClr>
                </a:gs>
                <a:gs pos="66667">
                  <a:srgbClr val="716F6F">
                    <a:alpha val="100000"/>
                  </a:srgbClr>
                </a:gs>
                <a:gs pos="100000">
                  <a:srgbClr val="71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9850868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Choix techniques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5807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Laravel 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84650" y="5936060"/>
            <a:ext cx="2804245" cy="81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Framework PHP moderne et performant</a:t>
            </a:r>
          </a:p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Breeze pour l'authentification rapide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57549" y="4127536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1CDC">
                    <a:alpha val="100000"/>
                  </a:srgbClr>
                </a:gs>
                <a:gs pos="50000">
                  <a:srgbClr val="19616D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78917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Tailwind CSS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7759" y="5936060"/>
            <a:ext cx="2804245" cy="81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Framework CSS utility-first</a:t>
            </a:r>
          </a:p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Intégration native avec Laravel Breeze</a:t>
            </a:r>
          </a:p>
          <a:p>
            <a:pPr algn="ctr">
              <a:lnSpc>
                <a:spcPts val="1584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8970659" y="4127536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656366">
                    <a:alpha val="100000"/>
                  </a:srgbClr>
                </a:gs>
                <a:gs pos="66667">
                  <a:srgbClr val="716F6F">
                    <a:alpha val="100000"/>
                  </a:srgbClr>
                </a:gs>
                <a:gs pos="100000">
                  <a:srgbClr val="71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392027" y="4821555"/>
            <a:ext cx="2641930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Barryvdh/Laravel-DomPDF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10869" y="5936060"/>
            <a:ext cx="2804245" cy="81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Librairie pour génération de PDF</a:t>
            </a:r>
          </a:p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Conversion des vues Blade en documents PDF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683924" y="4127536"/>
            <a:ext cx="3484666" cy="4563991"/>
            <a:chOff x="0" y="0"/>
            <a:chExt cx="890986" cy="11669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1CDC">
                    <a:alpha val="100000"/>
                  </a:srgbClr>
                </a:gs>
                <a:gs pos="50000">
                  <a:srgbClr val="19616D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105292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MySQL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4134" y="5936060"/>
            <a:ext cx="2804245" cy="81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Base de données relationnelle</a:t>
            </a:r>
          </a:p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Gestion efficace des relations entre entités</a:t>
            </a:r>
          </a:p>
          <a:p>
            <a:pPr algn="ctr">
              <a:lnSpc>
                <a:spcPts val="1584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426257" y="927916"/>
            <a:ext cx="336829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 b="true">
                <a:solidFill>
                  <a:srgbClr val="FE2E21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656366">
                    <a:alpha val="100000"/>
                  </a:srgbClr>
                </a:gs>
                <a:gs pos="66667">
                  <a:srgbClr val="716F6F">
                    <a:alpha val="100000"/>
                  </a:srgbClr>
                </a:gs>
                <a:gs pos="100000">
                  <a:srgbClr val="71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12995961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Démonstration du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5807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Migrations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84650" y="5936060"/>
            <a:ext cx="2804245" cy="61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Extension de la table users</a:t>
            </a:r>
          </a:p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Création des tables projects et skills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57549" y="4127536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1CDC">
                    <a:alpha val="100000"/>
                  </a:srgbClr>
                </a:gs>
                <a:gs pos="50000">
                  <a:srgbClr val="19616D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78917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Modèles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7759" y="5936060"/>
            <a:ext cx="2804245" cy="61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Définition des relations Eloquent</a:t>
            </a:r>
          </a:p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Fillable attributes pour la sécurité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70659" y="4127536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656366">
                    <a:alpha val="100000"/>
                  </a:srgbClr>
                </a:gs>
                <a:gs pos="66667">
                  <a:srgbClr val="716F6F">
                    <a:alpha val="100000"/>
                  </a:srgbClr>
                </a:gs>
                <a:gs pos="100000">
                  <a:srgbClr val="71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392027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Contrôleurs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10869" y="5936060"/>
            <a:ext cx="2804245" cy="61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Logique de traitement des requêtes</a:t>
            </a:r>
          </a:p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Validation des données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683924" y="4127536"/>
            <a:ext cx="3484666" cy="4563991"/>
            <a:chOff x="0" y="0"/>
            <a:chExt cx="890986" cy="11669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1CDC">
                    <a:alpha val="100000"/>
                  </a:srgbClr>
                </a:gs>
                <a:gs pos="50000">
                  <a:srgbClr val="19616D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105292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Routes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4134" y="5936060"/>
            <a:ext cx="2804245" cy="81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Protection des routes avec middleware auth</a:t>
            </a:r>
          </a:p>
          <a:p>
            <a:pPr algn="ctr">
              <a:lnSpc>
                <a:spcPts val="1584"/>
              </a:lnSpc>
            </a:pPr>
            <a:r>
              <a:rPr lang="en-US" sz="1800" spc="-1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Routes pour le profil public et la génération de PDF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26257" y="927916"/>
            <a:ext cx="336829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 b="true">
                <a:solidFill>
                  <a:srgbClr val="FE2E21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6334" y="3524462"/>
            <a:ext cx="14975333" cy="14975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57241" y="4325370"/>
            <a:ext cx="13373518" cy="13373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50522" y="1304925"/>
            <a:ext cx="10852561" cy="206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8933" spc="-56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Démonstration de l'application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683726"/>
            <a:ext cx="7951042" cy="34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b="true" sz="2503">
                <a:solidFill>
                  <a:srgbClr val="550806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Page d'accueil: </a:t>
            </a:r>
            <a:r>
              <a:rPr lang="en-US" b="true" sz="2503">
                <a:solidFill>
                  <a:srgbClr val="FFFFFF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Présentation de l'application</a:t>
            </a: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b="true" sz="2503">
                <a:solidFill>
                  <a:srgbClr val="550806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Authentification: </a:t>
            </a:r>
            <a:r>
              <a:rPr lang="en-US" b="true" sz="2503">
                <a:solidFill>
                  <a:srgbClr val="FFFFFF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Inscription et connexion</a:t>
            </a: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b="true" sz="2503">
                <a:solidFill>
                  <a:srgbClr val="550806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Dashboard: </a:t>
            </a:r>
            <a:r>
              <a:rPr lang="en-US" b="true" sz="2503">
                <a:solidFill>
                  <a:srgbClr val="FFFFFF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Vue d'ensemble du profil</a:t>
            </a: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b="true" sz="2503">
                <a:solidFill>
                  <a:srgbClr val="550806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Gestion de profil: </a:t>
            </a:r>
            <a:r>
              <a:rPr lang="en-US" b="true" sz="2503">
                <a:solidFill>
                  <a:srgbClr val="FFFFFF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Modification des informations personnelles</a:t>
            </a: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b="true" sz="2503">
                <a:solidFill>
                  <a:srgbClr val="550806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Gestion des projets: </a:t>
            </a:r>
            <a:r>
              <a:rPr lang="en-US" b="true" sz="2503">
                <a:solidFill>
                  <a:srgbClr val="FFFFFF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Interface CRUD</a:t>
            </a: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b="true" sz="2503">
                <a:solidFill>
                  <a:srgbClr val="550806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Gestion des compétences:</a:t>
            </a:r>
            <a:r>
              <a:rPr lang="en-US" b="true" sz="2503">
                <a:solidFill>
                  <a:srgbClr val="FFFFFF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 Interface d'ajout/suppression</a:t>
            </a: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b="true" sz="2503">
                <a:solidFill>
                  <a:srgbClr val="550806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Profil :</a:t>
            </a:r>
            <a:r>
              <a:rPr lang="en-US" b="true" sz="2503">
                <a:solidFill>
                  <a:srgbClr val="FFFFFF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 Vue accessible à tous</a:t>
            </a: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b="true" sz="2503">
                <a:solidFill>
                  <a:srgbClr val="550806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CV : </a:t>
            </a:r>
            <a:r>
              <a:rPr lang="en-US" b="true" sz="2503">
                <a:solidFill>
                  <a:srgbClr val="FFFFFF"/>
                </a:solidFill>
                <a:latin typeface="Alegreya SC Bold"/>
                <a:ea typeface="Alegreya SC Bold"/>
                <a:cs typeface="Alegreya SC Bold"/>
                <a:sym typeface="Alegreya SC Bold"/>
              </a:rPr>
              <a:t>Exemple de PDF téléchargé</a:t>
            </a:r>
          </a:p>
          <a:p>
            <a:pPr algn="l">
              <a:lnSpc>
                <a:spcPts val="2503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480560" y="6087397"/>
            <a:ext cx="9326880" cy="4663440"/>
            <a:chOff x="0" y="0"/>
            <a:chExt cx="6350000" cy="317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2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0" t="-12000" r="0" b="-12000"/>
              </a:stretch>
            </a:blip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11471" y="2336425"/>
            <a:ext cx="336829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 b="true">
                <a:solidFill>
                  <a:srgbClr val="FE2E21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50522" y="1304925"/>
            <a:ext cx="10852561" cy="206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8933" spc="-56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Démonstration de l'application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47441" y="3053010"/>
            <a:ext cx="757575" cy="7575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-1490085" y="453648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789233" y="324759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8973" y="2019208"/>
            <a:ext cx="4659782" cy="179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0"/>
              </a:lnSpc>
            </a:pPr>
            <a:r>
              <a:rPr lang="en-US" sz="7751" spc="-488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Défis rencontrés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69028" y="2085370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72203" y="2450692"/>
            <a:ext cx="4978995" cy="26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Adaptation du système d'authentification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6553" y="3205410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72203" y="2004645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8B130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Configuration de Breeze: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28865" y="3419831"/>
            <a:ext cx="497899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Mise en place correcte des relations entre modèles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8865" y="2973784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8B130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Relations Eloquent: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8865" y="4647249"/>
            <a:ext cx="4978995" cy="26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Formatage et style du document généré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28865" y="4070787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8B130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Génération de PDF 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147441" y="4172535"/>
            <a:ext cx="757575" cy="75757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18772" y="5292060"/>
            <a:ext cx="757575" cy="7575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18772" y="6383009"/>
            <a:ext cx="757575" cy="75757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147441" y="1966545"/>
            <a:ext cx="757575" cy="75757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166553" y="2085370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131416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66553" y="4296360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6553" y="5409575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66553" y="6537333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b="true" sz="5000" spc="-31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28865" y="5620426"/>
            <a:ext cx="4978995" cy="26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Sécurisation des formulaires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28865" y="5174379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8B130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Validation des données 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28865" y="6847844"/>
            <a:ext cx="497899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Utilisation de la documentation Laravel, recherche, tests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28865" y="6271382"/>
            <a:ext cx="5338962" cy="3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 b="true">
                <a:solidFill>
                  <a:srgbClr val="8B130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Solutions 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8348" y="2932162"/>
            <a:ext cx="336829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 b="true">
                <a:solidFill>
                  <a:srgbClr val="FE2E21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18973" y="2019208"/>
            <a:ext cx="4659782" cy="179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0"/>
              </a:lnSpc>
            </a:pPr>
            <a:r>
              <a:rPr lang="en-US" sz="7751" spc="-488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Défis rencontrés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DAGoBfxgaqo</dc:identifier>
  <dcterms:modified xsi:type="dcterms:W3CDTF">2011-08-01T06:04:30Z</dcterms:modified>
  <cp:revision>1</cp:revision>
  <dc:title>Laravel</dc:title>
</cp:coreProperties>
</file>